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39" r:id="rId5"/>
    <p:sldId id="351" r:id="rId6"/>
    <p:sldId id="353" r:id="rId7"/>
    <p:sldId id="352" r:id="rId8"/>
    <p:sldId id="348" r:id="rId9"/>
    <p:sldId id="349" r:id="rId10"/>
    <p:sldId id="341" r:id="rId11"/>
    <p:sldId id="304" r:id="rId12"/>
    <p:sldId id="356" r:id="rId13"/>
    <p:sldId id="355" r:id="rId14"/>
    <p:sldId id="357" r:id="rId15"/>
    <p:sldId id="350" r:id="rId16"/>
    <p:sldId id="346" r:id="rId17"/>
    <p:sldId id="347" r:id="rId18"/>
    <p:sldId id="322" r:id="rId19"/>
    <p:sldId id="274" r:id="rId20"/>
    <p:sldId id="358" r:id="rId21"/>
    <p:sldId id="344" r:id="rId22"/>
    <p:sldId id="343" r:id="rId23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1" i="0" u="sng" kern="1200" baseline="0">
        <a:solidFill>
          <a:schemeClr val="tx2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1" i="0" u="sng" kern="1200" baseline="0">
        <a:solidFill>
          <a:schemeClr val="tx2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1" i="0" u="sng" kern="1200" baseline="0">
        <a:solidFill>
          <a:schemeClr val="tx2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1" i="0" u="sng" kern="1200" baseline="0">
        <a:solidFill>
          <a:schemeClr val="tx2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1" i="0" u="sng" kern="1200" baseline="0">
        <a:solidFill>
          <a:schemeClr val="tx2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1" i="0" u="sng" kern="1200" baseline="0">
        <a:solidFill>
          <a:schemeClr val="tx2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1" i="0" u="sng" kern="1200" baseline="0">
        <a:solidFill>
          <a:schemeClr val="tx2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1" i="0" u="sng" kern="1200" baseline="0">
        <a:solidFill>
          <a:schemeClr val="tx2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1" i="0" u="sng" kern="1200" baseline="0">
        <a:solidFill>
          <a:schemeClr val="tx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D025E"/>
    <a:srgbClr val="0318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/>
    <p:restoredTop sz="72313"/>
  </p:normalViewPr>
  <p:slideViewPr>
    <p:cSldViewPr showGuides="1">
      <p:cViewPr varScale="1">
        <p:scale>
          <a:sx n="63" d="100"/>
          <a:sy n="63" d="100"/>
        </p:scale>
        <p:origin x="2026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909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 varScale="1">
      <p:scale>
        <a:sx n="1" d="1"/>
        <a:sy n="1" d="1"/>
      </p:scale>
      <p:origin x="0" y="-186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 b="0" u="none">
                <a:solidFill>
                  <a:schemeClr val="tx1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 u="none">
                <a:solidFill>
                  <a:schemeClr val="tx1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57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Образец текста</a:t>
            </a: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Второй уровень</a:t>
            </a: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Третий уровень</a:t>
            </a: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Четвертый уровень</a:t>
            </a: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Пятый уровень</a:t>
            </a: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 b="0" u="none">
                <a:solidFill>
                  <a:schemeClr val="tx1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b="0" u="none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531FF6-1E72-4E2B-9E32-3EAAB34A3331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ru-RU" altLang="ru-RU" dirty="0"/>
          </a:p>
        </p:txBody>
      </p:sp>
      <p:sp>
        <p:nvSpPr>
          <p:cNvPr id="5124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ru-RU" altLang="ru-RU" sz="1200" b="0" u="none" dirty="0">
                <a:solidFill>
                  <a:schemeClr val="tx1"/>
                </a:solidFill>
                <a:latin typeface="Times New Roman" panose="02020603050405020304" pitchFamily="18" charset="0"/>
              </a:rPr>
            </a:fld>
            <a:endParaRPr lang="ru-RU" altLang="ru-RU" sz="1200" b="0" u="none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ru-RU" altLang="ru-RU" dirty="0"/>
          </a:p>
        </p:txBody>
      </p:sp>
      <p:sp>
        <p:nvSpPr>
          <p:cNvPr id="7172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ru-RU" altLang="ru-RU" sz="1200" b="0" u="none" dirty="0">
                <a:solidFill>
                  <a:schemeClr val="tx1"/>
                </a:solidFill>
                <a:latin typeface="Times New Roman" panose="02020603050405020304" pitchFamily="18" charset="0"/>
              </a:rPr>
            </a:fld>
            <a:endParaRPr lang="ru-RU" altLang="ru-RU" sz="1200" b="0" u="none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ru-RU" alt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ru-RU" altLang="ru-RU" dirty="0"/>
          </a:p>
        </p:txBody>
      </p:sp>
      <p:sp>
        <p:nvSpPr>
          <p:cNvPr id="25604" name="Номер слайда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ru-RU" altLang="ru-RU" sz="1200" b="0" u="none" dirty="0">
                <a:solidFill>
                  <a:schemeClr val="tx1"/>
                </a:solidFill>
                <a:latin typeface="Times New Roman" panose="02020603050405020304" pitchFamily="18" charset="0"/>
              </a:rPr>
            </a:fld>
            <a:endParaRPr lang="ru-RU" altLang="ru-RU" sz="1200" b="0" u="none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ln w="9525"/>
        </p:spPr>
        <p:txBody>
          <a:bodyPr lIns="92075" tIns="46038" rIns="92075" bIns="46038" anchor="ctr"/>
          <a:lstStyle>
            <a:lvl1pPr marL="0" indent="0" algn="ctr">
              <a:buFont typeface="Wingdings" panose="05000000000000000000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 w="12700" cap="sq"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 w="12700" cap="sq"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 w="12700" cap="sq"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636118-E4CD-4A22-8577-4ED38EC3A6A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371600" y="1981200"/>
            <a:ext cx="762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anose="05000000000000000000" pitchFamily="2" charset="2"/>
              <a:buChar char="w"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371600" y="1981200"/>
            <a:ext cx="37338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anose="05000000000000000000" pitchFamily="2" charset="2"/>
              <a:buChar char="w"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anose="05000000000000000000" pitchFamily="2" charset="2"/>
              <a:buNone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5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pPr lvl="0"/>
            <a:r>
              <a:rPr lang="ru-RU" altLang="ru-RU" dirty="0"/>
              <a:t>Образец заголовка</a:t>
            </a:r>
            <a:endParaRPr lang="ru-RU" altLang="ru-RU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50000"/>
              </a:spcBef>
              <a:defRPr sz="1400" b="0" u="none">
                <a:solidFill>
                  <a:schemeClr val="tx1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50000"/>
              </a:spcBef>
              <a:defRPr sz="1400" b="0" u="none">
                <a:solidFill>
                  <a:schemeClr val="tx1"/>
                </a:solidFill>
                <a:effectLst/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spcBef>
                <a:spcPct val="50000"/>
              </a:spcBef>
              <a:defRPr sz="1400" b="0" u="none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1AEFC3-DA9B-427E-B178-AF01CC6047E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30" name="Picture 10" descr="strtegic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1" name="Rectangle 11"/>
          <p:cNvSpPr>
            <a:spLocks noGrp="1"/>
          </p:cNvSpPr>
          <p:nvPr>
            <p:ph type="body" idx="1"/>
          </p:nvPr>
        </p:nvSpPr>
        <p:spPr>
          <a:xfrm>
            <a:off x="1371600" y="1981200"/>
            <a:ext cx="7620000" cy="41148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/>
            <a:r>
              <a:rPr lang="ru-RU" altLang="ru-RU" dirty="0"/>
              <a:t>Образец текста</a:t>
            </a:r>
            <a:endParaRPr lang="ru-RU" altLang="ru-RU" dirty="0"/>
          </a:p>
          <a:p>
            <a:pPr lvl="1"/>
            <a:r>
              <a:rPr lang="ru-RU" altLang="ru-RU" dirty="0"/>
              <a:t>Второй уровень</a:t>
            </a:r>
            <a:endParaRPr lang="ru-RU" altLang="ru-RU" dirty="0"/>
          </a:p>
          <a:p>
            <a:pPr lvl="2"/>
            <a:r>
              <a:rPr lang="ru-RU" altLang="ru-RU" dirty="0"/>
              <a:t>Третий уровень</a:t>
            </a:r>
            <a:endParaRPr lang="ru-RU" altLang="ru-RU" dirty="0"/>
          </a:p>
          <a:p>
            <a:pPr lvl="3"/>
            <a:r>
              <a:rPr lang="ru-RU" altLang="ru-RU" dirty="0"/>
              <a:t>Четвертый уровень</a:t>
            </a:r>
            <a:endParaRPr lang="ru-RU" altLang="ru-RU" dirty="0"/>
          </a:p>
          <a:p>
            <a:pPr lvl="4"/>
            <a:r>
              <a:rPr lang="ru-RU" altLang="ru-RU" dirty="0"/>
              <a:t>Пятый уровень</a:t>
            </a:r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70488" y="3429000"/>
            <a:ext cx="3686175" cy="2841625"/>
          </a:xfrm>
        </p:spPr>
        <p:txBody>
          <a:bodyPr vert="horz" wrap="square" lIns="92075" tIns="46038" rIns="92075" bIns="4603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2E3ED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Синицына Елена Михайловна</a:t>
            </a:r>
            <a:b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2E3ED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2E3ED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истории и обществознания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2E3ED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143250" y="6457950"/>
            <a:ext cx="2128838" cy="4000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ru-RU" sz="2000" u="none" kern="1200" cap="none" spc="0" normalizeH="0" baseline="0" noProof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г. Бийск 2025 год</a:t>
            </a:r>
            <a:endParaRPr kumimoji="0" lang="ru-RU" sz="2000" u="none" kern="1200" cap="none" spc="0" normalizeH="0" baseline="0" noProof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0" name="Text Box 5"/>
          <p:cNvSpPr txBox="1"/>
          <p:nvPr/>
        </p:nvSpPr>
        <p:spPr>
          <a:xfrm>
            <a:off x="3563938" y="188913"/>
            <a:ext cx="184150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w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9500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2400" dirty="0"/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492500" y="188913"/>
            <a:ext cx="2212975" cy="4000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ru-RU" sz="2000" u="none" kern="1200" cap="none" spc="0" normalizeH="0" baseline="0" noProof="0" dirty="0">
                <a:solidFill>
                  <a:srgbClr val="0D02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rPr>
              <a:t>МБОУ СОШ № 8</a:t>
            </a:r>
            <a:endParaRPr kumimoji="0" lang="ru-RU" sz="2000" u="none" kern="1200" cap="none" spc="0" normalizeH="0" baseline="0" noProof="0" dirty="0">
              <a:solidFill>
                <a:srgbClr val="0D025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844636" y="1797050"/>
            <a:ext cx="4829152" cy="3567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17572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ctr" anchorCtr="0"/>
          <a:p>
            <a:r>
              <a:rPr lang="ru-RU" altLang="ru-RU" b="1" i="1" dirty="0"/>
              <a:t>Внеурочное занятие: Осторожно мошенники</a:t>
            </a:r>
            <a:endParaRPr lang="ru-RU" altLang="ru-RU" b="1" i="1" dirty="0"/>
          </a:p>
        </p:txBody>
      </p:sp>
      <p:pic>
        <p:nvPicPr>
          <p:cNvPr id="1536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989138"/>
            <a:ext cx="6335713" cy="467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2051720" y="1340767"/>
            <a:ext cx="6408712" cy="45243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ru-RU" sz="7200" kern="1200" cap="none" spc="0" normalizeH="0" baseline="0" noProof="0" dirty="0">
                <a:ln>
                  <a:solidFill>
                    <a:srgbClr val="CC00FF"/>
                  </a:solidFill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ea typeface="+mn-ea"/>
                <a:cs typeface="+mn-cs"/>
              </a:rPr>
              <a:t>«Учитель и ученик растут вместе»</a:t>
            </a:r>
            <a:endParaRPr kumimoji="0" lang="ru-RU" sz="7200" kern="1200" cap="none" spc="0" normalizeH="0" baseline="0" noProof="0" dirty="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ctr" anchorCtr="0"/>
          <a:p>
            <a:r>
              <a:rPr lang="ru-RU" altLang="ru-RU" dirty="0"/>
              <a:t>ДИНАМИКА КАЧЕСТВА ЗНАНИЙ</a:t>
            </a:r>
            <a:endParaRPr lang="ru-RU" altLang="ru-RU" dirty="0"/>
          </a:p>
        </p:txBody>
      </p:sp>
      <p:graphicFrame>
        <p:nvGraphicFramePr>
          <p:cNvPr id="17411" name="Таблица 17410"/>
          <p:cNvGraphicFramePr/>
          <p:nvPr/>
        </p:nvGraphicFramePr>
        <p:xfrm>
          <a:off x="2051050" y="2133600"/>
          <a:ext cx="6049963" cy="3814763"/>
        </p:xfrm>
        <a:graphic>
          <a:graphicData uri="http://schemas.openxmlformats.org/drawingml/2006/table">
            <a:tbl>
              <a:tblPr/>
              <a:tblGrid>
                <a:gridCol w="1541463"/>
                <a:gridCol w="2447925"/>
                <a:gridCol w="2060575"/>
              </a:tblGrid>
              <a:tr h="12715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altLang="ru-RU" sz="2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Периоды</a:t>
                      </a:r>
                      <a:endParaRPr lang="ru-RU" altLang="ru-RU" sz="24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altLang="ru-RU" sz="2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Качество знаний %</a:t>
                      </a:r>
                      <a:endParaRPr lang="ru-RU" altLang="ru-RU" sz="24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altLang="ru-RU" sz="2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Успеваемость %</a:t>
                      </a:r>
                      <a:endParaRPr lang="ru-RU" altLang="ru-RU" sz="24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15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altLang="ru-RU" sz="2400" b="0" u="none" dirty="0">
                          <a:solidFill>
                            <a:srgbClr val="111111"/>
                          </a:solidFill>
                          <a:latin typeface="PT Sans Caption" pitchFamily="34" charset="-52"/>
                          <a:cs typeface="Times New Roman" panose="02020603050405020304" pitchFamily="18" charset="0"/>
                        </a:rPr>
                        <a:t>1 четверть</a:t>
                      </a:r>
                      <a:endParaRPr lang="ru-RU" altLang="ru-RU" sz="24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altLang="ru-RU" sz="2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81,7</a:t>
                      </a:r>
                      <a:endParaRPr lang="ru-RU" altLang="ru-RU" sz="24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altLang="ru-RU" sz="2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99,5</a:t>
                      </a:r>
                      <a:endParaRPr lang="ru-RU" altLang="ru-RU" sz="24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15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altLang="ru-RU" sz="2400" b="0" u="none" dirty="0">
                          <a:solidFill>
                            <a:srgbClr val="111111"/>
                          </a:solidFill>
                          <a:latin typeface="PT Sans Caption" pitchFamily="34" charset="-52"/>
                          <a:cs typeface="Times New Roman" panose="02020603050405020304" pitchFamily="18" charset="0"/>
                        </a:rPr>
                        <a:t>2 четверть</a:t>
                      </a:r>
                      <a:endParaRPr lang="ru-RU" altLang="ru-RU" sz="24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altLang="ru-RU" sz="2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79,6</a:t>
                      </a:r>
                      <a:endParaRPr lang="ru-RU" altLang="ru-RU" sz="24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3200" b="1" i="0" u="sng" kern="1200" baseline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altLang="ru-RU" sz="2400" b="0" u="none" dirty="0">
                          <a:solidFill>
                            <a:srgbClr val="111111"/>
                          </a:solidFill>
                          <a:latin typeface="PT Sans Caption" pitchFamily="34" charset="-52"/>
                          <a:cs typeface="Times New Roman" panose="02020603050405020304" pitchFamily="18" charset="0"/>
                        </a:rPr>
                        <a:t>100,0</a:t>
                      </a:r>
                      <a:endParaRPr lang="ru-RU" altLang="ru-RU" sz="24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29" name="Rectangle 4"/>
          <p:cNvSpPr/>
          <p:nvPr/>
        </p:nvSpPr>
        <p:spPr>
          <a:xfrm>
            <a:off x="1492250" y="2827338"/>
            <a:ext cx="10718800" cy="1411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w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9500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ru-RU" altLang="ru-RU" b="1" u="sng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7543800" cy="1008063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ПЕДАГОГИЧЕСКОЕ КРЕДО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713" y="2400300"/>
            <a:ext cx="6248400" cy="304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ru-RU" altLang="ru-RU" sz="4800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«Учитель только открывает двери, дальше идете вы сами» </a:t>
            </a:r>
            <a:endParaRPr kumimoji="0" lang="ru-RU" altLang="ru-RU" sz="4800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ransition advTm="3084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371600" y="333375"/>
            <a:ext cx="7543800" cy="1008063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ДОСТИЖЕНИЯ УЧЕНИКОВ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9459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475" y="1484313"/>
            <a:ext cx="7056438" cy="4897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84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1371600" y="333375"/>
            <a:ext cx="7543800" cy="1008063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ДОСТИЖЕНИЯ УЧЕНИКОВ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2048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3275" y="1544638"/>
            <a:ext cx="3600450" cy="4967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84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1371600" y="333375"/>
            <a:ext cx="7543800" cy="1008063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ДОСТИЖЕНИЯ УЧЕНИКОВ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628775"/>
            <a:ext cx="3362325" cy="475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1628775"/>
            <a:ext cx="3240088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84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1374775" y="865188"/>
            <a:ext cx="7620000" cy="5472112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ru-RU" altLang="ru-RU" sz="2200" dirty="0">
                <a:solidFill>
                  <a:srgbClr val="002060"/>
                </a:solidFill>
              </a:rPr>
              <a:t>.  </a:t>
            </a:r>
            <a:endParaRPr lang="ru-RU" altLang="ru-RU" sz="2200" dirty="0">
              <a:solidFill>
                <a:srgbClr val="002060"/>
              </a:solidFill>
            </a:endParaRPr>
          </a:p>
        </p:txBody>
      </p:sp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ctr" anchorCtr="0"/>
          <a:p>
            <a:r>
              <a:rPr lang="ru-RU" altLang="ru-RU" dirty="0"/>
              <a:t>ПЕДАГОГИЧЕСКИЕ ТЕХНОЛОГИИ</a:t>
            </a:r>
            <a:endParaRPr lang="ru-RU" altLang="ru-RU" dirty="0"/>
          </a:p>
        </p:txBody>
      </p:sp>
      <p:pic>
        <p:nvPicPr>
          <p:cNvPr id="22532" name="Рисунок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0" y="1998663"/>
            <a:ext cx="2738438" cy="409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1968500"/>
            <a:ext cx="3527425" cy="41148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 advTm="68517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239838"/>
          </a:xfrm>
          <a:ln/>
        </p:spPr>
        <p:txBody>
          <a:bodyPr vert="horz" wrap="square" lIns="92075" tIns="46038" rIns="92075" bIns="46038" anchor="ctr" anchorCtr="0"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altLang="ru-RU" dirty="0">
                <a:cs typeface="Calibri" panose="020F0502020204030204" pitchFamily="34" charset="0"/>
              </a:rPr>
              <a:t> </a:t>
            </a:r>
            <a:r>
              <a:rPr lang="ru-RU" altLang="ru-RU" sz="3200" b="1" dirty="0">
                <a:cs typeface="Calibri" panose="020F0502020204030204" pitchFamily="34" charset="0"/>
              </a:rPr>
              <a:t>Прогноз педагогической деятельности </a:t>
            </a:r>
            <a:endParaRPr lang="ru-RU" altLang="ru-RU" sz="3200" dirty="0">
              <a:ea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6375" y="2052638"/>
            <a:ext cx="7439025" cy="4086225"/>
          </a:xfrm>
          <a:prstGeom prst="rect">
            <a:avLst/>
          </a:prstGeom>
          <a:noFill/>
        </p:spPr>
        <p:txBody>
          <a:bodyPr>
            <a:spAutoFit/>
          </a:bodyPr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altLang="x-none" sz="2400" b="0" u="none" dirty="0">
                <a:latin typeface="Times New Roman" panose="02020603050405020304" pitchFamily="18" charset="0"/>
                <a:cs typeface="Calibri" panose="020F0502020204030204" pitchFamily="34" charset="0"/>
              </a:rPr>
              <a:t>-Совершенствование методических знаний в области интеграции педагогических технологий, их применение как способ мотивации обучающихся и возможное повышение качества знаний.</a:t>
            </a:r>
            <a:endParaRPr lang="ru-RU" altLang="x-none" sz="2400" b="0" u="none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altLang="x-none" sz="2400" b="0" u="none" dirty="0">
                <a:latin typeface="Times New Roman" panose="02020603050405020304" pitchFamily="18" charset="0"/>
                <a:cs typeface="Calibri" panose="020F0502020204030204" pitchFamily="34" charset="0"/>
              </a:rPr>
              <a:t>- Апробация технологии проектирования с поэтапным ее включением в процесс обучения.</a:t>
            </a:r>
            <a:endParaRPr lang="ru-RU" altLang="x-none" sz="2400" b="0" u="none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altLang="x-none" sz="2400" b="0" u="none" dirty="0">
                <a:latin typeface="Times New Roman" panose="02020603050405020304" pitchFamily="18" charset="0"/>
                <a:cs typeface="Calibri" panose="020F0502020204030204" pitchFamily="34" charset="0"/>
              </a:rPr>
              <a:t>-Включение в процесс непрерывного самообразования посредством современных средств педагогического взаимодействия ( конференции, вебинары и т.п.)</a:t>
            </a:r>
            <a:endParaRPr lang="ru-RU" altLang="x-none" sz="2400" b="0" u="none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2"/>
          <p:cNvSpPr txBox="1"/>
          <p:nvPr/>
        </p:nvSpPr>
        <p:spPr>
          <a:xfrm>
            <a:off x="1835150" y="1770063"/>
            <a:ext cx="6553200" cy="170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w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9500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None/>
            </a:pPr>
            <a:r>
              <a:rPr lang="ru-RU" altLang="ru-RU" sz="3500" b="1" i="1" dirty="0">
                <a:solidFill>
                  <a:srgbClr val="FF0000"/>
                </a:solidFill>
              </a:rPr>
              <a:t>УЧИТЕЛЬ - это уникальная  профессия, вне времени,</a:t>
            </a:r>
            <a:endParaRPr lang="ru-RU" altLang="ru-RU" sz="3500" b="1" i="1" dirty="0">
              <a:solidFill>
                <a:srgbClr val="FF0000"/>
              </a:solidFill>
            </a:endParaRPr>
          </a:p>
          <a:p>
            <a:pPr marL="0" lvl="0" indent="0" algn="r" eaLnBrk="1" hangingPunct="1">
              <a:spcBef>
                <a:spcPct val="0"/>
              </a:spcBef>
              <a:buClrTx/>
              <a:buNone/>
            </a:pPr>
            <a:r>
              <a:rPr lang="ru-RU" altLang="ru-RU" sz="3500" b="1" i="1" dirty="0">
                <a:solidFill>
                  <a:srgbClr val="FF0000"/>
                </a:solidFill>
              </a:rPr>
              <a:t>             моды и географии</a:t>
            </a:r>
            <a:r>
              <a:rPr lang="ru-RU" altLang="ru-RU" sz="3500" b="1" dirty="0">
                <a:solidFill>
                  <a:srgbClr val="FF0000"/>
                </a:solidFill>
                <a:latin typeface="Calibri" panose="020F0502020204030204" pitchFamily="34" charset="0"/>
              </a:rPr>
              <a:t>. </a:t>
            </a:r>
            <a:endParaRPr lang="ru-RU" altLang="ru-RU" sz="2400" b="1" u="sng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403350" y="188913"/>
            <a:ext cx="7543800" cy="1398587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FF0000"/>
                </a:solidFill>
              </a:rPr>
              <a:t>Образование</a:t>
            </a:r>
            <a:r>
              <a:rPr lang="ru-RU" altLang="ru-RU" dirty="0"/>
              <a:t> </a:t>
            </a:r>
            <a:endParaRPr lang="ru-RU" altLang="ru-RU" dirty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371600" y="1500188"/>
            <a:ext cx="7620000" cy="5143500"/>
          </a:xfrm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ru-RU" altLang="ru-RU" dirty="0">
                <a:cs typeface="Calibri" panose="020F0502020204030204" pitchFamily="34" charset="0"/>
              </a:rPr>
              <a:t> Алтайская государственная академия образования им.В.М. Шукшина в 2010 году, по специальности учитель истории и права, по специальности история, с дополнительной специальностью юриспруденция. </a:t>
            </a:r>
            <a:endParaRPr lang="ru-RU" altLang="ru-RU" dirty="0"/>
          </a:p>
        </p:txBody>
      </p:sp>
      <p:pic>
        <p:nvPicPr>
          <p:cNvPr id="6148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317285">
            <a:off x="7305675" y="-254000"/>
            <a:ext cx="1184275" cy="195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438" y="4652963"/>
            <a:ext cx="2987675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26424">
    <p:cut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0575" y="3200400"/>
            <a:ext cx="5022850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1371600" y="333375"/>
            <a:ext cx="7543800" cy="1008063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ОБРАЗОВАНИЕ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8195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1570038"/>
            <a:ext cx="5688012" cy="4306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84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1371600" y="333375"/>
            <a:ext cx="7543800" cy="1008063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ОБРАЗОВАНИЕ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9219" name="Рисунок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376363"/>
            <a:ext cx="7056438" cy="4789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84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371600" y="333375"/>
            <a:ext cx="7543800" cy="1008063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ОБРАЗОВАНИЕ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0243" name="Рисунок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341438"/>
            <a:ext cx="7056438" cy="532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84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1371600" y="333375"/>
            <a:ext cx="7543800" cy="1008063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РЕЗУЛЬТАТЫ САМООБРАЗОВАНИЯ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1267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1763713"/>
            <a:ext cx="2408237" cy="381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8" y="1763713"/>
            <a:ext cx="2263775" cy="381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1625" y="1763713"/>
            <a:ext cx="2263775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84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1371600" y="333375"/>
            <a:ext cx="7543800" cy="1008063"/>
          </a:xfrm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РЕЗУЛЬТАТЫ САМООБРАЗОВАНИЯ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pic>
        <p:nvPicPr>
          <p:cNvPr id="12291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571625"/>
            <a:ext cx="3529013" cy="468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1571625"/>
            <a:ext cx="3816350" cy="4681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84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2075" tIns="46038" rIns="92075" bIns="46038" anchor="ctr" anchorCtr="0"/>
          <a:p>
            <a:r>
              <a:rPr lang="ru-RU" altLang="ru-RU" b="1" dirty="0">
                <a:solidFill>
                  <a:srgbClr val="002060"/>
                </a:solidFill>
              </a:rPr>
              <a:t>ПЕДАГОГИЧЕСКОЕ КРЕДО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sp>
        <p:nvSpPr>
          <p:cNvPr id="13315" name="TextBox 5"/>
          <p:cNvSpPr txBox="1"/>
          <p:nvPr/>
        </p:nvSpPr>
        <p:spPr>
          <a:xfrm>
            <a:off x="1763713" y="2636838"/>
            <a:ext cx="6553200" cy="415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w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9500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r>
              <a:rPr lang="ru-RU" altLang="ru-RU" sz="4400" b="1" u="sng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В.О.Ключевский : «Чтобы быть хорошим преподавателем, надо любить то, что преподаешь и тех, кому преподаешь». </a:t>
            </a:r>
            <a:endParaRPr lang="ru-RU" altLang="ru-RU" sz="4400" b="1" u="sng" dirty="0">
              <a:solidFill>
                <a:schemeClr val="accent2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258888" y="285750"/>
            <a:ext cx="7885113" cy="1198563"/>
          </a:xfrm>
        </p:spPr>
        <p:txBody>
          <a:bodyPr vert="horz" wrap="square" lIns="92075" tIns="46038" rIns="92075" bIns="46038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3400" b="1" i="1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Открытый урок на тему:</a:t>
            </a:r>
            <a:br>
              <a:rPr kumimoji="0" lang="ru-RU" altLang="ru-RU" sz="3400" b="1" i="1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altLang="ru-RU" sz="3400" b="1" i="1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Боги и богини Древней Греции</a:t>
            </a:r>
            <a:endParaRPr kumimoji="0" lang="ru-RU" altLang="ru-RU" sz="3400" b="1" i="1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4339" name="Объект 4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411413" y="1844675"/>
            <a:ext cx="5113337" cy="3960813"/>
          </a:xfrm>
          <a:ln/>
        </p:spPr>
      </p:pic>
    </p:spTree>
  </p:cSld>
  <p:clrMapOvr>
    <a:masterClrMapping/>
  </p:clrMapOvr>
  <p:transition advTm="25962"/>
</p:sld>
</file>

<file path=ppt/theme/theme1.xml><?xml version="1.0" encoding="utf-8"?>
<a:theme xmlns:a="http://schemas.openxmlformats.org/drawingml/2006/main" name="Стратегия">
  <a:themeElements>
    <a:clrScheme name="Стратегия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Стратегия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Стратегия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ратегия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ратегия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Designs\Стратегия.pot</Template>
  <TotalTime>0</TotalTime>
  <Words>1403</Words>
  <Application>WPS Presentation</Application>
  <PresentationFormat>Экран (4:3)</PresentationFormat>
  <Paragraphs>73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SimSun</vt:lpstr>
      <vt:lpstr>Wingdings</vt:lpstr>
      <vt:lpstr>Times New Roman</vt:lpstr>
      <vt:lpstr>Calibri</vt:lpstr>
      <vt:lpstr>PT Sans Caption</vt:lpstr>
      <vt:lpstr>Segoe Print</vt:lpstr>
      <vt:lpstr>Microsoft YaHei</vt:lpstr>
      <vt:lpstr>Arial Unicode MS</vt:lpstr>
      <vt:lpstr>Стратегия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Петра</dc:title>
  <dc:creator>Андрей</dc:creator>
  <cp:lastModifiedBy>Usser</cp:lastModifiedBy>
  <cp:revision>227</cp:revision>
  <dcterms:created xsi:type="dcterms:W3CDTF">2005-05-19T11:26:52Z</dcterms:created>
  <dcterms:modified xsi:type="dcterms:W3CDTF">2025-08-07T05:27:18Z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DC0C4A2950E24917A1F2CFCC9589A1DF_13</vt:lpwstr>
  </property>
  <property fmtid="{D5CDD505-2E9C-101B-9397-08002B2CF9AE}" pid="3" name="KSOProductBuildVer">
    <vt:lpwstr>1049-12.2.0.21179</vt:lpwstr>
  </property>
</Properties>
</file>